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5" r:id="rId7"/>
    <p:sldId id="260" r:id="rId8"/>
    <p:sldId id="261" r:id="rId9"/>
    <p:sldId id="263" r:id="rId10"/>
    <p:sldId id="264" r:id="rId11"/>
  </p:sldIdLst>
  <p:sldSz cx="10080625" cy="7559675"/>
  <p:notesSz cx="7559675" cy="10691813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373" y="-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die\Documents\fontys\Minor%20AR\project\MinorAR_MultiRobot\Documentation\Spin\points_chart.od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Sheet1!$L$3</c:f>
              <c:strCache>
                <c:ptCount val="1"/>
                <c:pt idx="0">
                  <c:v>Bas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Sheet1!$L$11:$M$11</c:f>
              <c:numCache>
                <c:formatCode>General</c:formatCode>
                <c:ptCount val="2"/>
                <c:pt idx="0">
                  <c:v>20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B2-4DF4-B1C7-CEA6D193BD17}"/>
            </c:ext>
          </c:extLst>
        </c:ser>
        <c:ser>
          <c:idx val="1"/>
          <c:order val="1"/>
          <c:tx>
            <c:strRef>
              <c:f>Sheet1!$J$3</c:f>
              <c:strCache>
                <c:ptCount val="1"/>
                <c:pt idx="0">
                  <c:v>Addie</c:v>
                </c:pt>
              </c:strCache>
            </c:strRef>
          </c:tx>
          <c:spPr>
            <a:solidFill>
              <a:srgbClr val="FF420E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Sheet1!$J$11:$K$11</c:f>
              <c:numCache>
                <c:formatCode>General</c:formatCode>
                <c:ptCount val="2"/>
                <c:pt idx="0">
                  <c:v>14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B2-4DF4-B1C7-CEA6D193BD17}"/>
            </c:ext>
          </c:extLst>
        </c:ser>
        <c:ser>
          <c:idx val="2"/>
          <c:order val="2"/>
          <c:tx>
            <c:strRef>
              <c:f>Sheet1!$H$3</c:f>
              <c:strCache>
                <c:ptCount val="1"/>
                <c:pt idx="0">
                  <c:v>Jeroen</c:v>
                </c:pt>
              </c:strCache>
            </c:strRef>
          </c:tx>
          <c:spPr>
            <a:solidFill>
              <a:srgbClr val="FFD320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Sheet1!$H$11:$I$11</c:f>
              <c:numCache>
                <c:formatCode>General</c:formatCode>
                <c:ptCount val="2"/>
                <c:pt idx="0">
                  <c:v>13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B2-4DF4-B1C7-CEA6D193BD17}"/>
            </c:ext>
          </c:extLst>
        </c:ser>
        <c:ser>
          <c:idx val="3"/>
          <c:order val="3"/>
          <c:tx>
            <c:strRef>
              <c:f>Sheet1!$F$3</c:f>
              <c:strCache>
                <c:ptCount val="1"/>
                <c:pt idx="0">
                  <c:v>Robert</c:v>
                </c:pt>
              </c:strCache>
            </c:strRef>
          </c:tx>
          <c:spPr>
            <a:solidFill>
              <a:srgbClr val="579D1C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Sheet1!$F$11:$G$11</c:f>
              <c:numCache>
                <c:formatCode>General</c:formatCode>
                <c:ptCount val="2"/>
                <c:pt idx="0">
                  <c:v>12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B2-4DF4-B1C7-CEA6D193BD17}"/>
            </c:ext>
          </c:extLst>
        </c:ser>
        <c:ser>
          <c:idx val="4"/>
          <c:order val="4"/>
          <c:tx>
            <c:strRef>
              <c:f>Sheet1!$D$3</c:f>
              <c:strCache>
                <c:ptCount val="1"/>
                <c:pt idx="0">
                  <c:v>Remco</c:v>
                </c:pt>
              </c:strCache>
            </c:strRef>
          </c:tx>
          <c:spPr>
            <a:solidFill>
              <a:srgbClr val="7E0021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Sheet1!$D$11:$E$11</c:f>
              <c:numCache>
                <c:formatCode>General</c:formatCode>
                <c:ptCount val="2"/>
                <c:pt idx="0">
                  <c:v>14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B2-4DF4-B1C7-CEA6D193BD17}"/>
            </c:ext>
          </c:extLst>
        </c:ser>
        <c:ser>
          <c:idx val="5"/>
          <c:order val="5"/>
          <c:tx>
            <c:strRef>
              <c:f>Sheet1!$B$3</c:f>
              <c:strCache>
                <c:ptCount val="1"/>
                <c:pt idx="0">
                  <c:v>Dimitri</c:v>
                </c:pt>
              </c:strCache>
            </c:strRef>
          </c:tx>
          <c:spPr>
            <a:solidFill>
              <a:srgbClr val="83CAFF"/>
            </a:solidFill>
            <a:ln>
              <a:noFill/>
            </a:ln>
          </c:spPr>
          <c:invertIfNegative val="0"/>
          <c:cat>
            <c:strRef>
              <c:f>Sheet1!$L$4:$M$4</c:f>
              <c:strCache>
                <c:ptCount val="2"/>
                <c:pt idx="0">
                  <c:v>Achieved</c:v>
                </c:pt>
                <c:pt idx="1">
                  <c:v>Wanted</c:v>
                </c:pt>
              </c:strCache>
            </c:strRef>
          </c:cat>
          <c:val>
            <c:numRef>
              <c:f>Sheet1!$B$11:$C$11</c:f>
              <c:numCache>
                <c:formatCode>General</c:formatCode>
                <c:ptCount val="2"/>
                <c:pt idx="0">
                  <c:v>20</c:v>
                </c:pt>
                <c:pt idx="1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9B2-4DF4-B1C7-CEA6D193B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96115552"/>
        <c:axId val="396118504"/>
      </c:barChart>
      <c:valAx>
        <c:axId val="396118504"/>
        <c:scaling>
          <c:orientation val="minMax"/>
        </c:scaling>
        <c:delete val="0"/>
        <c:axPos val="l"/>
        <c:majorGridlines>
          <c:spPr>
            <a:ln w="6345" cap="flat">
              <a:solidFill>
                <a:srgbClr val="B3B3B3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45" cap="flat">
            <a:solidFill>
              <a:srgbClr val="B3B3B3"/>
            </a:solidFill>
            <a:prstDash val="solid"/>
            <a:round/>
          </a:ln>
        </c:spPr>
        <c:txPr>
          <a:bodyPr lIns="0" tIns="0" rIns="0" bIns="0"/>
          <a:lstStyle/>
          <a:p>
            <a:pPr marL="0" marR="0" indent="0" defTabSz="91440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1000" b="0" i="0" u="none" strike="noStrike" kern="1200" baseline="0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396115552"/>
        <c:crossesAt val="0"/>
        <c:crossBetween val="between"/>
      </c:valAx>
      <c:catAx>
        <c:axId val="396115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6345" cap="flat">
            <a:solidFill>
              <a:srgbClr val="B3B3B3"/>
            </a:solidFill>
            <a:prstDash val="solid"/>
            <a:round/>
          </a:ln>
        </c:spPr>
        <c:txPr>
          <a:bodyPr lIns="0" tIns="0" rIns="0" bIns="0"/>
          <a:lstStyle/>
          <a:p>
            <a:pPr marL="0" marR="0" indent="0" defTabSz="91440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1000" b="0" i="0" u="none" strike="noStrike" kern="1200" baseline="0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396118504"/>
        <c:crossesAt val="0"/>
        <c:auto val="1"/>
        <c:lblAlgn val="ctr"/>
        <c:lblOffset val="100"/>
        <c:noMultiLvlLbl val="0"/>
      </c:catAx>
      <c:spPr>
        <a:noFill/>
        <a:ln w="9528">
          <a:solidFill>
            <a:srgbClr val="B3B3B3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 lIns="0" tIns="0" rIns="0" bIns="0"/>
        <a:lstStyle/>
        <a:p>
          <a:pPr marL="0" marR="0" indent="0" defTabSz="914400" fontAlgn="auto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tabLst/>
            <a:defRPr sz="1000" b="0" i="0" u="none" strike="noStrike" kern="1200" baseline="0">
              <a:solidFill>
                <a:srgbClr val="000000"/>
              </a:solidFill>
              <a:latin typeface="Calibri"/>
            </a:defRPr>
          </a:pPr>
          <a:endParaRPr lang="nl-NL"/>
        </a:p>
      </c:txPr>
    </c:legend>
    <c:plotVisOnly val="1"/>
    <c:dispBlanksAs val="gap"/>
    <c:showDLblsOverMax val="0"/>
  </c:chart>
  <c:spPr>
    <a:solidFill>
      <a:srgbClr val="FFFFFF"/>
    </a:solidFill>
    <a:ln>
      <a:noFill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nl-NL" sz="1000" b="0" i="0" u="none" strike="noStrike" kern="1200" baseline="0">
          <a:solidFill>
            <a:srgbClr val="000000"/>
          </a:solidFill>
          <a:latin typeface="Calibri"/>
        </a:defRPr>
      </a:pPr>
      <a:endParaRPr lang="nl-NL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quarter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3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2282DF8-5F51-45EB-A802-F80B67CC8E9D}" type="slidenum">
              <a:t>‹nr.›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07955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17"/>
            <a:ext cx="5345280" cy="400895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Tijdelijke aanduiding voor notities 2"/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Tijdelijke aanduiding voor koptekst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94528E9F-D753-482D-BF5E-65A7E48C176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0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0" baseline="0">
        <a:solidFill>
          <a:srgbClr val="000000"/>
        </a:solidFill>
        <a:uFillTx/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C534DBF-EE61-4412-A158-96BC5D2973CF}" type="slidenum">
              <a:t>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>
            <a:spAutoFit/>
          </a:bodyPr>
          <a:lstStyle/>
          <a:p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732A1BD-B5AD-47DA-8A67-A9C7621E34C0}" type="slidenum">
              <a:t>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7"/>
            <a:ext cx="4589465" cy="3441701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>
            <a:spAutoFit/>
          </a:bodyPr>
          <a:lstStyle/>
          <a:p>
            <a:endParaRPr lang="nl-N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4B91C8A-9346-4EBF-9CA8-16B8719C4449}" type="slidenum">
              <a:t>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8F8A26B-76DB-430B-9E09-8BD1E334D93E}" type="slidenum">
              <a:t>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7"/>
            <a:ext cx="4589465" cy="3441701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DA983EE-63A1-4DA2-A960-79BADBD9157C}" type="slidenum">
              <a:t>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9C21C7-BB50-4439-B982-145612C2CD72}" type="slidenum">
              <a:t>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D2B199-3E37-4003-9B40-2578F404BE3C}" type="slidenum">
              <a:t>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A748C09-5296-4AA8-ACC7-89DFDE47C8FA}" type="slidenum">
              <a:t>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85900" y="900113"/>
            <a:ext cx="4589463" cy="34417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Tijdelijke aanduiding voor notities 2"/>
          <p:cNvSpPr txBox="1">
            <a:spLocks noGrp="1"/>
          </p:cNvSpPr>
          <p:nvPr>
            <p:ph type="body" sz="quarter" idx="1"/>
          </p:nvPr>
        </p:nvSpPr>
        <p:spPr>
          <a:xfrm>
            <a:off x="719998" y="4679999"/>
            <a:ext cx="6119996" cy="5039999"/>
          </a:xfrm>
        </p:spPr>
        <p:txBody>
          <a:bodyPr/>
          <a:lstStyle/>
          <a:p>
            <a:endParaRPr lang="nl-N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D8D454-2386-4F11-A119-3FD722FACE7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8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5ABA4A-A617-4053-8073-6649D98751B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24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 txBox="1">
            <a:spLocks noGrp="1"/>
          </p:cNvSpPr>
          <p:nvPr>
            <p:ph type="title" orient="vert"/>
          </p:nvPr>
        </p:nvSpPr>
        <p:spPr>
          <a:xfrm>
            <a:off x="7308854" y="301623"/>
            <a:ext cx="2266953" cy="5851529"/>
          </a:xfrm>
        </p:spPr>
        <p:txBody>
          <a:bodyPr vert="eaVert"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>
          <a:xfrm>
            <a:off x="503240" y="301623"/>
            <a:ext cx="6653210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76513FF-A896-43D5-B564-3EB1927C05E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92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36D33B-B21E-434C-8FB8-7A64B859EBD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245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5C7EFB3-F302-43C5-AB36-6454A4A80B4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65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BDA10C-9796-4602-ACC5-56A58E67798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157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1619246" y="1824035"/>
            <a:ext cx="3973516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5745166" y="1824035"/>
            <a:ext cx="3975097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5DA3DB-5CDE-4BB2-975C-12E7EC471E1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22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Tijdelijke aanduiding voor voettekst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Tijdelijke aanduiding voor dianumm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A0819B-6013-4488-A3FD-36A4F8839125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30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906F2A-D733-4F68-B9A0-E701DA843AA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624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jdelijke aanduiding voor voettekst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dianumm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4BD0C3-038E-48F1-A3B4-AD7B561D34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4223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EF6D65-1BC3-4690-BA76-3C726D41742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76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221ECC-6B0A-4BFA-AF51-0B2AB4F9CCA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833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nl-NL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163B27-6DF3-42D9-85CB-692DC5F9EEBD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03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47B62F-3F5F-4310-B785-2AEE5558734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310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 txBox="1">
            <a:spLocks noGrp="1"/>
          </p:cNvSpPr>
          <p:nvPr>
            <p:ph type="title" orient="vert"/>
          </p:nvPr>
        </p:nvSpPr>
        <p:spPr>
          <a:xfrm>
            <a:off x="7696203" y="287341"/>
            <a:ext cx="2024060" cy="5921370"/>
          </a:xfrm>
        </p:spPr>
        <p:txBody>
          <a:bodyPr vert="eaVert"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 txBox="1">
            <a:spLocks noGrp="1"/>
          </p:cNvSpPr>
          <p:nvPr>
            <p:ph type="body" orient="vert" idx="1"/>
          </p:nvPr>
        </p:nvSpPr>
        <p:spPr>
          <a:xfrm>
            <a:off x="1619246" y="287341"/>
            <a:ext cx="5924553" cy="592137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A7EE9A-4D4F-4CF6-8FDE-F920BACBF6A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4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nl-NL" sz="60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6C752B-4B24-455B-954B-B66C889BA06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73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503240" y="1768477"/>
            <a:ext cx="4459291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5114925" y="1768477"/>
            <a:ext cx="4460872" cy="43846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39F4B0-0723-443F-86CE-97C13AD3C5C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81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Tijdelijke aanduiding voor voettekst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Tijdelijke aanduiding voor dianumm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17EECB-E88C-4A33-B70F-4190D2CD1CF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nl-NL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voettekst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jdelijke aanduiding voor dianumm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AA62F9-6D16-4946-9468-FC8E8C87A64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63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jdelijke aanduiding voor voettekst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ijdelijke aanduiding voor dianumm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4DBDE2-6901-4FEF-B475-25FD2826DB9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38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BD98D8-C341-4104-879B-A28B94E9E895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54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nl-NL" sz="3200"/>
            </a:lvl1pPr>
          </a:lstStyle>
          <a:p>
            <a:pPr lvl="0"/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nl-NL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31B067-E249-4E68-ACFA-D962DBDC889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0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 txBox="1">
            <a:spLocks noGrp="1"/>
          </p:cNvSpPr>
          <p:nvPr>
            <p:ph type="title"/>
          </p:nvPr>
        </p:nvSpPr>
        <p:spPr>
          <a:xfrm>
            <a:off x="503998" y="301322"/>
            <a:ext cx="9071643" cy="1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1"/>
          </p:nvPr>
        </p:nvSpPr>
        <p:spPr>
          <a:xfrm>
            <a:off x="503998" y="1769043"/>
            <a:ext cx="9071643" cy="43844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/>
          <p:cNvSpPr txBox="1">
            <a:spLocks noGrp="1"/>
          </p:cNvSpPr>
          <p:nvPr>
            <p:ph type="dt" sz="half" idx="2"/>
          </p:nvPr>
        </p:nvSpPr>
        <p:spPr>
          <a:xfrm>
            <a:off x="503998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Tijdelijke aanduiding voor voettekst 4"/>
          <p:cNvSpPr txBox="1">
            <a:spLocks noGrp="1"/>
          </p:cNvSpPr>
          <p:nvPr>
            <p:ph type="ftr" sz="quarter" idx="3"/>
          </p:nvPr>
        </p:nvSpPr>
        <p:spPr>
          <a:xfrm>
            <a:off x="3447361" y="6887160"/>
            <a:ext cx="3194995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dianummer 5"/>
          <p:cNvSpPr txBox="1">
            <a:spLocks noGrp="1"/>
          </p:cNvSpPr>
          <p:nvPr>
            <p:ph type="sldNum" sz="quarter" idx="4"/>
          </p:nvPr>
        </p:nvSpPr>
        <p:spPr>
          <a:xfrm>
            <a:off x="7227362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80451F59-8143-4271-9EBD-E7DC8E889263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Liberation Sans" pitchFamily="18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nl-NL" sz="3200" b="0" i="0" u="none" strike="noStrike" kern="1200" cap="none" spc="0" baseline="0">
          <a:solidFill>
            <a:srgbClr val="000000"/>
          </a:solidFill>
          <a:uFillTx/>
          <a:latin typeface="Liberation Sans" pitchFamily="18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10085758" cy="756000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jdelijke aanduiding voor titel 2"/>
          <p:cNvSpPr txBox="1">
            <a:spLocks noGrp="1"/>
          </p:cNvSpPr>
          <p:nvPr>
            <p:ph type="title"/>
          </p:nvPr>
        </p:nvSpPr>
        <p:spPr>
          <a:xfrm>
            <a:off x="1619996" y="287999"/>
            <a:ext cx="8100002" cy="1248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1619996" y="1823761"/>
            <a:ext cx="8100002" cy="43844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datum 4"/>
          <p:cNvSpPr txBox="1">
            <a:spLocks noGrp="1"/>
          </p:cNvSpPr>
          <p:nvPr>
            <p:ph type="dt" sz="half" idx="2"/>
          </p:nvPr>
        </p:nvSpPr>
        <p:spPr>
          <a:xfrm>
            <a:off x="1583996" y="6886437"/>
            <a:ext cx="2348279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ijdelijke aanduiding voor voettekst 5"/>
          <p:cNvSpPr txBox="1">
            <a:spLocks noGrp="1"/>
          </p:cNvSpPr>
          <p:nvPr>
            <p:ph type="ftr" sz="quarter" idx="3"/>
          </p:nvPr>
        </p:nvSpPr>
        <p:spPr>
          <a:xfrm>
            <a:off x="3987003" y="6886437"/>
            <a:ext cx="3194995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jdelijke aanduiding voor dianummer 6"/>
          <p:cNvSpPr txBox="1">
            <a:spLocks noGrp="1"/>
          </p:cNvSpPr>
          <p:nvPr>
            <p:ph type="sldNum" sz="quarter" idx="4"/>
          </p:nvPr>
        </p:nvSpPr>
        <p:spPr>
          <a:xfrm>
            <a:off x="7226996" y="6886437"/>
            <a:ext cx="2348279" cy="520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7EDBCABD-258D-4F3F-9A9A-BB43EDEB8BA5}" type="slidenum"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50505"/>
          </a:solidFill>
          <a:uFillTx/>
          <a:latin typeface="Liberation Serif" pitchFamily="18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0"/>
        </a:spcAft>
        <a:buNone/>
        <a:tabLst/>
        <a:defRPr lang="nl-NL" sz="3200" b="0" i="0" u="none" strike="noStrike" kern="1200" cap="none" spc="0" baseline="0">
          <a:solidFill>
            <a:srgbClr val="050505"/>
          </a:solidFill>
          <a:uFillTx/>
          <a:latin typeface="Liberation Sans" pitchFamily="34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nl-NL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>
          <a:xfrm>
            <a:off x="503998" y="1920240"/>
            <a:ext cx="9071643" cy="1262155"/>
          </a:xfrm>
        </p:spPr>
        <p:txBody>
          <a:bodyPr/>
          <a:lstStyle/>
          <a:p>
            <a:pPr lvl="0"/>
            <a:r>
              <a:rPr lang="en-US"/>
              <a:t>Multi-robot Transport System</a:t>
            </a:r>
          </a:p>
        </p:txBody>
      </p:sp>
      <p:sp>
        <p:nvSpPr>
          <p:cNvPr id="3" name="Ondertitel 2"/>
          <p:cNvSpPr txBox="1">
            <a:spLocks noGrp="1"/>
          </p:cNvSpPr>
          <p:nvPr>
            <p:ph type="subTitle" idx="4294967295"/>
          </p:nvPr>
        </p:nvSpPr>
        <p:spPr>
          <a:xfrm>
            <a:off x="1619996" y="3433769"/>
            <a:ext cx="8100002" cy="1164421"/>
          </a:xfrm>
        </p:spPr>
        <p:txBody>
          <a:bodyPr anchor="ctr" anchorCtr="1">
            <a:spAutoFit/>
          </a:bodyPr>
          <a:lstStyle/>
          <a:p>
            <a:pPr lvl="0" algn="ctr"/>
            <a:r>
              <a:rPr lang="en-US" dirty="0">
                <a:latin typeface="Liberation Serif" pitchFamily="18"/>
              </a:rPr>
              <a:t>Decentralized design</a:t>
            </a:r>
          </a:p>
          <a:p>
            <a:pPr lvl="0" algn="ctr"/>
            <a:r>
              <a:rPr lang="en-US" dirty="0">
                <a:latin typeface="Liberation Serif" pitchFamily="18"/>
              </a:rPr>
              <a:t>Pitch 12-06-2017</a:t>
            </a:r>
          </a:p>
        </p:txBody>
      </p:sp>
      <p:sp>
        <p:nvSpPr>
          <p:cNvPr id="4" name="Tekstvak 3"/>
          <p:cNvSpPr txBox="1"/>
          <p:nvPr/>
        </p:nvSpPr>
        <p:spPr>
          <a:xfrm>
            <a:off x="1828800" y="6583680"/>
            <a:ext cx="6217920" cy="60227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Droid Sans Fallback" pitchFamily="2"/>
                <a:cs typeface="FreeSans" pitchFamily="2"/>
              </a:rPr>
              <a:t>Minor Adaptive Robotics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Droid Sans Fallback" pitchFamily="2"/>
                <a:cs typeface="FreeSans" pitchFamily="2"/>
              </a:rPr>
              <a:t>Fontys 2017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Table of Contents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Mechanical design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Software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Goals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/>
              <a:t>Minor Progress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Mechanical design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>
          <a:xfrm>
            <a:off x="1716815" y="1823761"/>
            <a:ext cx="8100002" cy="4384438"/>
          </a:xfrm>
        </p:spPr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Functional test gripper build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3D Printed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Material was too weak, often broke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One </a:t>
            </a:r>
            <a:r>
              <a:rPr lang="en-US" sz="3200" dirty="0" err="1">
                <a:solidFill>
                  <a:srgbClr val="050505"/>
                </a:solidFill>
                <a:latin typeface="Liberation Sans" pitchFamily="34"/>
              </a:rPr>
              <a:t>turtlebot</a:t>
            </a: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 being assembled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Last components delivered this week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endParaRPr lang="en-US" sz="3200" dirty="0">
              <a:solidFill>
                <a:srgbClr val="050505"/>
              </a:solidFill>
              <a:latin typeface="Liberation Sans" pitchFamily="34"/>
            </a:endParaRP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endParaRPr lang="en-US" sz="3200" dirty="0">
              <a:solidFill>
                <a:srgbClr val="050505"/>
              </a:solidFill>
              <a:latin typeface="Liberation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45920" y="1371600"/>
            <a:ext cx="8229600" cy="50292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6" r="24187"/>
          <a:stretch/>
        </p:blipFill>
        <p:spPr>
          <a:xfrm>
            <a:off x="2097740" y="570155"/>
            <a:ext cx="6551408" cy="618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3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49605" y="98997"/>
            <a:ext cx="3861721" cy="390168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391585" y="98997"/>
            <a:ext cx="3080522" cy="40996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2" t="7285" r="27069" b="14544"/>
          <a:stretch/>
        </p:blipFill>
        <p:spPr>
          <a:xfrm>
            <a:off x="2049605" y="4198672"/>
            <a:ext cx="4173967" cy="30013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Software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>
          <a:xfrm>
            <a:off x="1619996" y="1823761"/>
            <a:ext cx="8100002" cy="5735914"/>
          </a:xfrm>
        </p:spPr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Decision logic</a:t>
            </a:r>
          </a:p>
          <a:p>
            <a:pPr marL="0" lvl="1" indent="0" hangingPunct="0">
              <a:spcBef>
                <a:spcPts val="0"/>
              </a:spcBef>
              <a:spcAft>
                <a:spcPts val="1410"/>
              </a:spcAft>
              <a:buClr>
                <a:srgbClr val="050505"/>
              </a:buClr>
              <a:buSzPct val="25000"/>
              <a:buFont typeface="StarSymbol"/>
              <a:buChar char="–"/>
            </a:pPr>
            <a:r>
              <a:rPr lang="en-US" sz="3200" dirty="0">
                <a:solidFill>
                  <a:srgbClr val="050505"/>
                </a:solidFill>
                <a:latin typeface="Liberation Sans" pitchFamily="34"/>
              </a:rPr>
              <a:t>Inventory check</a:t>
            </a:r>
          </a:p>
          <a:p>
            <a:pPr lvl="0">
              <a:buClr>
                <a:srgbClr val="050505"/>
              </a:buClr>
              <a:buSzPct val="25000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Goals</a:t>
            </a:r>
          </a:p>
        </p:txBody>
      </p:sp>
      <p:sp>
        <p:nvSpPr>
          <p:cNvPr id="3" name="Tijdelijke aanduiding voor teks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Prototype of the loader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Simulate product transfer 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Real world test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Paper</a:t>
            </a:r>
          </a:p>
          <a:p>
            <a:pPr lvl="0">
              <a:buClr>
                <a:srgbClr val="050505"/>
              </a:buClr>
              <a:buSzPct val="25000"/>
              <a:buFont typeface="StarSymbol"/>
              <a:buChar char="●"/>
            </a:pPr>
            <a:r>
              <a:rPr lang="en-US" dirty="0"/>
              <a:t>Poster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Minor Progress</a:t>
            </a:r>
          </a:p>
        </p:txBody>
      </p:sp>
      <p:graphicFrame>
        <p:nvGraphicFramePr>
          <p:cNvPr id="4" name="Grafiek 3">
            <a:extLst>
              <a:ext uri="{FF2B5EF4-FFF2-40B4-BE49-F238E27FC236}">
                <a16:creationId xmlns:a16="http://schemas.microsoft.com/office/drawing/2014/main" id="{1333DE50-415C-4EAD-857D-002A7598A4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0366941"/>
              </p:ext>
            </p:extLst>
          </p:nvPr>
        </p:nvGraphicFramePr>
        <p:xfrm>
          <a:off x="1840992" y="2428805"/>
          <a:ext cx="7879006" cy="2541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N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73</Words>
  <Application>Microsoft Office PowerPoint</Application>
  <PresentationFormat>Aangepast</PresentationFormat>
  <Paragraphs>34</Paragraphs>
  <Slides>9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9</vt:i4>
      </vt:variant>
    </vt:vector>
  </HeadingPairs>
  <TitlesOfParts>
    <vt:vector size="19" baseType="lpstr">
      <vt:lpstr>Arial</vt:lpstr>
      <vt:lpstr>Calibri</vt:lpstr>
      <vt:lpstr>DejaVu Sans</vt:lpstr>
      <vt:lpstr>Droid Sans Fallback</vt:lpstr>
      <vt:lpstr>FreeSans</vt:lpstr>
      <vt:lpstr>Liberation Sans</vt:lpstr>
      <vt:lpstr>Liberation Serif</vt:lpstr>
      <vt:lpstr>StarSymbol</vt:lpstr>
      <vt:lpstr>Default</vt:lpstr>
      <vt:lpstr>DNA</vt:lpstr>
      <vt:lpstr>Multi-robot Transport System</vt:lpstr>
      <vt:lpstr>Table of Contents</vt:lpstr>
      <vt:lpstr>Mechanical design</vt:lpstr>
      <vt:lpstr>PowerPoint-presentatie</vt:lpstr>
      <vt:lpstr>PowerPoint-presentatie</vt:lpstr>
      <vt:lpstr>PowerPoint-presentatie</vt:lpstr>
      <vt:lpstr>Software</vt:lpstr>
      <vt:lpstr>Goals</vt:lpstr>
      <vt:lpstr>Minor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Multi-robot Transport System</dc:title>
  <dc:creator>addie perenboom</dc:creator>
  <cp:lastModifiedBy>addie perenboom</cp:lastModifiedBy>
  <cp:revision>22</cp:revision>
  <dcterms:created xsi:type="dcterms:W3CDTF">2017-05-21T22:28:47Z</dcterms:created>
  <dcterms:modified xsi:type="dcterms:W3CDTF">2017-06-12T08:28:34Z</dcterms:modified>
</cp:coreProperties>
</file>

<file path=docProps/thumbnail.jpeg>
</file>